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94" r:id="rId2"/>
  </p:sldMasterIdLst>
  <p:notesMasterIdLst>
    <p:notesMasterId r:id="rId25"/>
  </p:notesMasterIdLst>
  <p:handoutMasterIdLst>
    <p:handoutMasterId r:id="rId26"/>
  </p:handoutMasterIdLst>
  <p:sldIdLst>
    <p:sldId id="262" r:id="rId3"/>
    <p:sldId id="264" r:id="rId4"/>
    <p:sldId id="265" r:id="rId5"/>
    <p:sldId id="266" r:id="rId6"/>
    <p:sldId id="267" r:id="rId7"/>
    <p:sldId id="281" r:id="rId8"/>
    <p:sldId id="268" r:id="rId9"/>
    <p:sldId id="269" r:id="rId10"/>
    <p:sldId id="270" r:id="rId11"/>
    <p:sldId id="271" r:id="rId12"/>
    <p:sldId id="272" r:id="rId13"/>
    <p:sldId id="273" r:id="rId14"/>
    <p:sldId id="284" r:id="rId15"/>
    <p:sldId id="274" r:id="rId16"/>
    <p:sldId id="275" r:id="rId17"/>
    <p:sldId id="276" r:id="rId18"/>
    <p:sldId id="283" r:id="rId19"/>
    <p:sldId id="277" r:id="rId20"/>
    <p:sldId id="282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D5D"/>
    <a:srgbClr val="DCE7F0"/>
    <a:srgbClr val="1D8DB0"/>
    <a:srgbClr val="005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59" autoAdjust="0"/>
    <p:restoredTop sz="94652"/>
  </p:normalViewPr>
  <p:slideViewPr>
    <p:cSldViewPr snapToGrid="0" snapToObjects="1">
      <p:cViewPr varScale="1">
        <p:scale>
          <a:sx n="86" d="100"/>
          <a:sy n="86" d="100"/>
        </p:scale>
        <p:origin x="62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8" d="100"/>
          <a:sy n="158" d="100"/>
        </p:scale>
        <p:origin x="42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91CCF-F6FD-734B-854A-5BC033593B1E}" type="datetimeFigureOut">
              <a:rPr lang="nl-NL" smtClean="0"/>
              <a:t>3-3-2022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A6D4-CD3D-5148-8B70-A84796F2013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91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66214-DB21-4647-B5DA-0D17CA592867}" type="datetimeFigureOut">
              <a:rPr lang="nl-NL" smtClean="0"/>
              <a:t>3-3-2022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E32A-327F-AF4B-8E1F-209FBF93D26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04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10" name="Rechthoek 9"/>
          <p:cNvSpPr/>
          <p:nvPr userDrawn="1"/>
        </p:nvSpPr>
        <p:spPr>
          <a:xfrm>
            <a:off x="0" y="648000"/>
            <a:ext cx="12193200" cy="621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 userDrawn="1"/>
        </p:nvSpPr>
        <p:spPr>
          <a:xfrm>
            <a:off x="0" y="647998"/>
            <a:ext cx="12193200" cy="445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5999" y="1080000"/>
            <a:ext cx="6096524" cy="4024798"/>
          </a:xfrm>
        </p:spPr>
        <p:txBody>
          <a:bodyPr anchor="ctr" anchorCtr="0">
            <a:normAutofit/>
          </a:bodyPr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75999" y="5392801"/>
            <a:ext cx="6096524" cy="730188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48525" y="1654175"/>
            <a:ext cx="4368673" cy="44688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861770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pos="4203">
          <p15:clr>
            <a:srgbClr val="FBAE40"/>
          </p15:clr>
        </p15:guide>
        <p15:guide id="3" orient="horz" pos="39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/>
        </p:nvSpPr>
        <p:spPr>
          <a:xfrm>
            <a:off x="0" y="647998"/>
            <a:ext cx="12193200" cy="6210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1350253"/>
            <a:ext cx="4648209" cy="5507747"/>
          </a:xfrm>
          <a:prstGeom prst="rect">
            <a:avLst/>
          </a:prstGeom>
        </p:spPr>
      </p:pic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576003" y="4359604"/>
            <a:ext cx="8333999" cy="1655999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000" y="1800000"/>
            <a:ext cx="8334000" cy="2386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2038033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BD51-A2A5-4E00-A969-3EAE510966AB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1D8DB0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5E77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322770315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AEB2-6BD6-4A94-B5DA-603644F1B709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2F4D5D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7069114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EB28-23FD-4074-A342-B6FBDCEC2EFA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21808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524" cy="2386800"/>
          </a:xfrm>
        </p:spPr>
        <p:txBody>
          <a:bodyPr anchor="b"/>
          <a:lstStyle>
            <a:lvl1pPr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D2BE6-FC22-49E2-A213-F6E4D7F123D5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248262" y="3248513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214852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543">
          <p15:clr>
            <a:srgbClr val="FBAE40"/>
          </p15:clr>
        </p15:guide>
        <p15:guide id="2" pos="42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264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6A44-7C6C-464E-8C67-8D0F724E67B8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50403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543" userDrawn="1">
          <p15:clr>
            <a:srgbClr val="FBAE40"/>
          </p15:clr>
        </p15:guide>
        <p15:guide id="2" pos="4203" userDrawn="1">
          <p15:clr>
            <a:srgbClr val="FBAE40"/>
          </p15:clr>
        </p15:guide>
        <p15:guide id="3" orient="horz" pos="36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C8BBD-A93D-415F-93F1-437A4425F24F}" type="datetime1">
              <a:rPr lang="nl-BE" smtClean="0"/>
              <a:t>3/03/2022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jdelijke aanduiding voor tekst 2"/>
          <p:cNvSpPr>
            <a:spLocks noGrp="1"/>
          </p:cNvSpPr>
          <p:nvPr>
            <p:ph idx="1"/>
          </p:nvPr>
        </p:nvSpPr>
        <p:spPr>
          <a:xfrm>
            <a:off x="576000" y="1656000"/>
            <a:ext cx="54000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6217200" y="1656000"/>
            <a:ext cx="5400000" cy="44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958907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5421575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76000" y="2276271"/>
            <a:ext cx="5421575" cy="38376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56000"/>
            <a:ext cx="5445000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276271"/>
            <a:ext cx="5445000" cy="38376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3481-2E6F-42EE-B8F4-EE1F5B072F3C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8400150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32D7-90DA-4C51-8462-8DDAF03CCCA7}" type="datetime1">
              <a:rPr lang="nl-BE" smtClean="0"/>
              <a:t>3/03/2022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663192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F99A-DDB8-4BAC-9396-A4755E63F6C6}" type="datetime1">
              <a:rPr lang="nl-BE" smtClean="0"/>
              <a:t>3/03/2022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77203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Sl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0" y="0"/>
            <a:ext cx="12193200" cy="62099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9120" y="510988"/>
            <a:ext cx="11039793" cy="5184424"/>
          </a:xfrm>
        </p:spPr>
        <p:txBody>
          <a:bodyPr anchor="ctr" anchorCtr="0">
            <a:no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FF54F-73CB-49D5-A257-78C0AB034A67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07036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6AFF4EBB-0577-4885-AF40-68032812DB91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Lessenreeks groepentheorie Ben Vos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375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61" r:id="rId9"/>
  </p:sldLayoutIdLst>
  <p:transition spd="slow">
    <p:push dir="u"/>
  </p:transition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42" userDrawn="1">
          <p15:clr>
            <a:srgbClr val="F26B43"/>
          </p15:clr>
        </p15:guide>
        <p15:guide id="2" pos="7319" userDrawn="1">
          <p15:clr>
            <a:srgbClr val="F26B43"/>
          </p15:clr>
        </p15:guide>
        <p15:guide id="3" orient="horz" pos="3857" userDrawn="1">
          <p15:clr>
            <a:srgbClr val="F26B43"/>
          </p15:clr>
        </p15:guide>
        <p15:guide id="4" pos="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BAF5810-34D1-4001-A1BE-FEA5D89DDA99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Lessenreeks groepentheorie Ben Vos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252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ransition spd="slow">
    <p:push dir="u"/>
  </p:transition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F4E50038-1A6C-41BE-90F4-D9F58CCC18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Lessenreeks groepentheorie</a:t>
            </a:r>
          </a:p>
          <a:p>
            <a:r>
              <a:rPr lang="nl-BE" dirty="0"/>
              <a:t>Ben Vos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el 2">
                <a:extLst>
                  <a:ext uri="{FF2B5EF4-FFF2-40B4-BE49-F238E27FC236}">
                    <a16:creationId xmlns:a16="http://schemas.microsoft.com/office/drawing/2014/main" id="{30A1D46D-6DC2-47EE-AE49-7F950FCAE9E3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Modulorekenen en groepen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3" name="Titel 2">
                <a:extLst>
                  <a:ext uri="{FF2B5EF4-FFF2-40B4-BE49-F238E27FC236}">
                    <a16:creationId xmlns:a16="http://schemas.microsoft.com/office/drawing/2014/main" id="{30A1D46D-6DC2-47EE-AE49-7F950FCAE9E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5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497768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66A8A5F-4DD2-419D-B512-3DCB9A464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Hoe zou de Cayleytabel eruit zien als we zouden leven op een planeet waar de week maar 4 dagen telt in plaats van 7?</a:t>
            </a:r>
          </a:p>
          <a:p>
            <a:r>
              <a:rPr lang="nl-BE" dirty="0"/>
              <a:t>Vul de onderstaande Cayleytabel in.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9B883ED-F82B-4108-81AD-F3C605728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26021C5-8780-432E-B884-3C223BD0E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10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79DDEB8A-AC65-461B-812F-A2833B3EBC8D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Cayleytabel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?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79DDEB8A-AC65-461B-812F-A2833B3EBC8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Afbeelding 7">
            <a:extLst>
              <a:ext uri="{FF2B5EF4-FFF2-40B4-BE49-F238E27FC236}">
                <a16:creationId xmlns:a16="http://schemas.microsoft.com/office/drawing/2014/main" id="{D904DFE4-2EA6-4D2F-9CC2-BCF10416E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789" y="2957819"/>
            <a:ext cx="3533622" cy="3076804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A6149FB1-1FE1-4069-91D1-5B3197D9295F}"/>
              </a:ext>
            </a:extLst>
          </p:cNvPr>
          <p:cNvSpPr/>
          <p:nvPr/>
        </p:nvSpPr>
        <p:spPr>
          <a:xfrm>
            <a:off x="5073444" y="3628839"/>
            <a:ext cx="2605549" cy="2271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5158729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BB05187-7404-4837-8DCE-FF6916307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C592F52-B7CD-4F04-9D1A-8CC9728CA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11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A54C5A12-1C60-42A3-8BFE-8A4E217D55A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Cayleytabel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endParaRPr lang="nl-BE" dirty="0"/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A54C5A12-1C60-42A3-8BFE-8A4E217D55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676BB64B-B8EE-4496-A1FA-B40F7D2E00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51025" y="1474250"/>
            <a:ext cx="4489950" cy="390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9499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066FC9D-F595-4A35-8238-C7BE2DED3D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nl-BE" dirty="0"/>
                  <a:t>Vorige geziene voorbeelden: </a:t>
                </a:r>
                <a:endParaRPr lang="nl-BE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}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0,1, …, 6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met optelling modulo 7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}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0,1, 2, 3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met optelling modulo 4</a:t>
                </a:r>
              </a:p>
              <a:p>
                <a:r>
                  <a:rPr lang="nl-BE" dirty="0" err="1"/>
                  <a:t>Klokrekenen</a:t>
                </a:r>
                <a:r>
                  <a:rPr lang="nl-BE" dirty="0"/>
                  <a:t>: wordt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}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0,1, …, 11</m:t>
                        </m:r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met optelling modulo 12 </a:t>
                </a:r>
              </a:p>
              <a:p>
                <a:r>
                  <a:rPr lang="nl-BE" dirty="0"/>
                  <a:t>Gedrag van de bewerking volledig vastgelegd in de Cayleytabel</a:t>
                </a:r>
              </a:p>
              <a:p>
                <a:endParaRPr lang="nl-BE" dirty="0"/>
              </a:p>
              <a:p>
                <a:r>
                  <a:rPr lang="nl-BE" dirty="0"/>
                  <a:t>Wacht eens! Verzameling met bewerking   	   begin van de definitie van een groep?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066FC9D-F595-4A35-8238-C7BE2DED3D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28" t="-956" r="-221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B303E9B-CF47-47C2-8875-C1E58C81A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56F1D0F-9733-4E2D-90B0-72D464B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12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2B0E17D-F043-424C-8A58-1AC5EB6FF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Van Cayleytabellen naar groepen?</a:t>
            </a:r>
          </a:p>
        </p:txBody>
      </p:sp>
      <p:sp>
        <p:nvSpPr>
          <p:cNvPr id="6" name="Pijl: rechts 5">
            <a:extLst>
              <a:ext uri="{FF2B5EF4-FFF2-40B4-BE49-F238E27FC236}">
                <a16:creationId xmlns:a16="http://schemas.microsoft.com/office/drawing/2014/main" id="{D3F55FBB-587D-498F-B54D-2F778FF0EC02}"/>
              </a:ext>
            </a:extLst>
          </p:cNvPr>
          <p:cNvSpPr/>
          <p:nvPr/>
        </p:nvSpPr>
        <p:spPr>
          <a:xfrm>
            <a:off x="6548285" y="4708619"/>
            <a:ext cx="619432" cy="294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2294147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AFB5F9EE-6494-4228-98DE-48A48F989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60EBE1DE-9001-4C1E-8BDA-37F6959F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13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el 3">
                <a:extLst>
                  <a:ext uri="{FF2B5EF4-FFF2-40B4-BE49-F238E27FC236}">
                    <a16:creationId xmlns:a16="http://schemas.microsoft.com/office/drawing/2014/main" id="{8F83EAA0-E5CF-46D7-88B3-2F5DF8F190A1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Groepen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? </a:t>
                </a:r>
              </a:p>
            </p:txBody>
          </p:sp>
        </mc:Choice>
        <mc:Fallback xmlns="">
          <p:sp>
            <p:nvSpPr>
              <p:cNvPr id="4" name="Titel 3">
                <a:extLst>
                  <a:ext uri="{FF2B5EF4-FFF2-40B4-BE49-F238E27FC236}">
                    <a16:creationId xmlns:a16="http://schemas.microsoft.com/office/drawing/2014/main" id="{8F83EAA0-E5CF-46D7-88B3-2F5DF8F190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55" b="-1275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B305402-27A4-41F4-AF66-A0208A5017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2311543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F57FB5BD-93BC-41D4-B0C0-5198127062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Onderzoeksvraag: ga aan de hand van de definitie van een groep na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groepen zijn of niet.  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F57FB5BD-93BC-41D4-B0C0-5198127062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2265023-0461-4DAE-888C-6F985470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5CE6BAD-1C61-4653-8BAE-78571EF32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14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0A3C8F7-AE2A-41D7-87D2-BE6B32EE9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Definitie van een groep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5DBF0F7-746C-4690-BF3E-E854F9346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96" y="1261161"/>
            <a:ext cx="10728604" cy="256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1908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F57FB5BD-93BC-41D4-B0C0-5198127062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De bewerking is inwendig, </a:t>
                </a:r>
                <a:r>
                  <a:rPr lang="nl-BE" dirty="0" err="1"/>
                  <a:t>d.w.z</a:t>
                </a:r>
                <a:r>
                  <a:rPr lang="nl-BE" dirty="0"/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∗: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nl-BE" dirty="0"/>
                  <a:t> : OK</a:t>
                </a:r>
              </a:p>
              <a:p>
                <a:r>
                  <a:rPr lang="nl-BE" dirty="0"/>
                  <a:t>Associatief: OK</a:t>
                </a:r>
              </a:p>
              <a:p>
                <a:r>
                  <a:rPr lang="nl-BE" dirty="0"/>
                  <a:t>Neutraal element? 0 voor zowel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als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l-BE" dirty="0"/>
              </a:p>
              <a:p>
                <a:r>
                  <a:rPr lang="nl-BE" dirty="0"/>
                  <a:t>Heeft elk element een invers element? 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F57FB5BD-93BC-41D4-B0C0-5198127062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b="-177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2265023-0461-4DAE-888C-6F985470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5CE6BAD-1C61-4653-8BAE-78571EF32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15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0A3C8F7-AE2A-41D7-87D2-BE6B32EE9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Definitie van een groep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5DBF0F7-746C-4690-BF3E-E854F9346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96" y="1261161"/>
            <a:ext cx="10728604" cy="256406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CEB8775-B76B-4D49-8E93-A9E6321B5CE0}"/>
              </a:ext>
            </a:extLst>
          </p:cNvPr>
          <p:cNvSpPr/>
          <p:nvPr/>
        </p:nvSpPr>
        <p:spPr>
          <a:xfrm>
            <a:off x="3447717" y="5163484"/>
            <a:ext cx="3834580" cy="4333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570579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1832DDA-8214-4C6F-88A6-CED505C43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8A8A7AB-FF48-461C-AC85-4E4D7F7E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16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9FF013B-C1D0-4543-822A-0A608407E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Heeft elk element een invers element?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C544271A-CFA8-46C4-9193-103B07ACF9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4800" y="1225658"/>
            <a:ext cx="2699342" cy="23526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9B77511B-B9B6-45B0-8C3A-6DDC648AC887}"/>
                  </a:ext>
                </a:extLst>
              </p:cNvPr>
              <p:cNvSpPr txBox="1"/>
              <p:nvPr/>
            </p:nvSpPr>
            <p:spPr>
              <a:xfrm>
                <a:off x="3942735" y="1359035"/>
                <a:ext cx="7246375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l-BE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l-BE" sz="2400" dirty="0"/>
                  <a:t>Ja! Het neutraal element 0 komt in elke rij en kolom van de beide Cayleytabellen exact 1 keer voor.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l-BE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l-BE" sz="2400" dirty="0"/>
                  <a:t>Waarom is dit het antwoord op de vraag? </a:t>
                </a:r>
                <a:r>
                  <a:rPr lang="nl-BE" sz="2400" dirty="0" err="1"/>
                  <a:t>Hertaal</a:t>
                </a:r>
                <a:r>
                  <a:rPr lang="nl-BE" sz="2400" dirty="0"/>
                  <a:t> de voorwaarde uit de definitie naar de structuur van een Cayleytabel.</a:t>
                </a:r>
              </a:p>
              <a:p>
                <a:endParaRPr lang="nl-BE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l-BE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l-BE" sz="2400" dirty="0"/>
                  <a:t>Conclusie: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z="240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sz="2400"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sz="240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sz="2400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z="240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sz="240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sz="240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sz="2400" dirty="0"/>
                  <a:t> zijn (eindige) groepen!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l-BE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l-BE" sz="2400" dirty="0"/>
              </a:p>
              <a:p>
                <a:endParaRPr lang="nl-BE" sz="2400" dirty="0"/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9B77511B-B9B6-45B0-8C3A-6DDC648AC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735" y="1359035"/>
                <a:ext cx="7246375" cy="5262979"/>
              </a:xfrm>
              <a:prstGeom prst="rect">
                <a:avLst/>
              </a:prstGeom>
              <a:blipFill>
                <a:blip r:embed="rId3"/>
                <a:stretch>
                  <a:fillRect l="-1178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Afbeelding 8">
            <a:extLst>
              <a:ext uri="{FF2B5EF4-FFF2-40B4-BE49-F238E27FC236}">
                <a16:creationId xmlns:a16="http://schemas.microsoft.com/office/drawing/2014/main" id="{00D0A5C4-DCD5-4E5D-B669-C998D05F8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00" y="3488758"/>
            <a:ext cx="3289509" cy="28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8838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1832DDA-8214-4C6F-88A6-CED505C43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8A8A7AB-FF48-461C-AC85-4E4D7F7E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17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9FF013B-C1D0-4543-822A-0A608407E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Heeft elk element een invers element?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C544271A-CFA8-46C4-9193-103B07ACF9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4800" y="1225658"/>
            <a:ext cx="2699342" cy="2352611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B77511B-B9B6-45B0-8C3A-6DDC648AC887}"/>
              </a:ext>
            </a:extLst>
          </p:cNvPr>
          <p:cNvSpPr txBox="1"/>
          <p:nvPr/>
        </p:nvSpPr>
        <p:spPr>
          <a:xfrm>
            <a:off x="3942735" y="1359035"/>
            <a:ext cx="72463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400" dirty="0"/>
              <a:t>Sterker nog, elk element komt in elke rij en kolom exact 1 keer voor!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400" dirty="0"/>
              <a:t>Structuur: Latijnse vierkanten, ‘sudokustructuur’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400" dirty="0"/>
              <a:t>Welk effect heeft dit voor het oplossen van vergelijkingen?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400" dirty="0"/>
              <a:t>Eventueel bewijs 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00D0A5C4-DCD5-4E5D-B669-C998D05F8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00" y="3488758"/>
            <a:ext cx="3289509" cy="28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72910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3E9CCE6-12A4-432D-B586-DCC4403918F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Definitie van een groep werkt voor alle verzamelingen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met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en met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, de optelling modulo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r>
                  <a:rPr lang="nl-BE" b="0" dirty="0">
                    <a:ea typeface="Cambria Math" panose="02040503050406030204" pitchFamily="18" charset="0"/>
                  </a:rPr>
                  <a:t>Voorbeelden van eindige groepen!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 heeft immers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elementen.</a:t>
                </a: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r>
                  <a:rPr lang="nl-BE" dirty="0">
                    <a:ea typeface="Cambria Math" panose="02040503050406030204" pitchFamily="18" charset="0"/>
                  </a:rPr>
                  <a:t>Logische vervolgvraag: zijn er ook eindige groepen met de vermenigvuldiging als bewerking?</a:t>
                </a:r>
              </a:p>
              <a:p>
                <a:r>
                  <a:rPr lang="nl-BE" dirty="0">
                    <a:ea typeface="Cambria Math" panose="02040503050406030204" pitchFamily="18" charset="0"/>
                  </a:rPr>
                  <a:t>Voorstel? Voldoen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ook aan de definitie van een groep? </a:t>
                </a:r>
                <a:endParaRPr lang="nl-BE" dirty="0">
                  <a:ea typeface="Cambria Math" panose="02040503050406030204" pitchFamily="18" charset="0"/>
                </a:endParaRP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3E9CCE6-12A4-432D-B586-DCC4403918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95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69BA6AD-FA78-48C3-AA86-25767CE7B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C70FC74-57E3-4290-9E79-AC6FE363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18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14DD1B12-3FA4-4895-BC81-F83874EE5A7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Groepen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14DD1B12-3FA4-4895-BC81-F83874EE5A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hthoek 5">
            <a:extLst>
              <a:ext uri="{FF2B5EF4-FFF2-40B4-BE49-F238E27FC236}">
                <a16:creationId xmlns:a16="http://schemas.microsoft.com/office/drawing/2014/main" id="{01931F7A-3B2A-4299-B9A9-B7BEDF68D9FF}"/>
              </a:ext>
            </a:extLst>
          </p:cNvPr>
          <p:cNvSpPr/>
          <p:nvPr/>
        </p:nvSpPr>
        <p:spPr>
          <a:xfrm>
            <a:off x="2205872" y="4911365"/>
            <a:ext cx="8455843" cy="480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276066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562DA428-58CF-4816-8477-0010B1FA8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0116048-9EE5-4F3F-9F1B-F579EACC5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19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110BB4A-1F26-4157-85C1-7E2C71115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Eindige </a:t>
            </a:r>
            <a:r>
              <a:rPr lang="nl-BE" dirty="0" err="1"/>
              <a:t>multiplicatieve</a:t>
            </a:r>
            <a:r>
              <a:rPr lang="nl-BE" dirty="0"/>
              <a:t> groepen?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AD556E9-1143-4648-9D01-195E4B3388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152699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428823EE-F584-4BEA-8B2D-45F975F02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117AF10-44C3-4909-ACED-768D4F654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</a:t>
            </a:fld>
            <a:endParaRPr lang="nl-NL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0BCF50E2-DDE4-469B-93CE-7B718F6A08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2706" y="1944688"/>
            <a:ext cx="3886200" cy="3886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4">
                <a:extLst>
                  <a:ext uri="{FF2B5EF4-FFF2-40B4-BE49-F238E27FC236}">
                    <a16:creationId xmlns:a16="http://schemas.microsoft.com/office/drawing/2014/main" id="{A7398EA6-5482-498A-AB0A-A080F3B026E5}"/>
                  </a:ext>
                </a:extLst>
              </p:cNvPr>
              <p:cNvSpPr>
                <a:spLocks noGrp="1"/>
              </p:cNvSpPr>
              <p:nvPr>
                <p:ph sz="quarter" idx="13"/>
              </p:nvPr>
            </p:nvSpPr>
            <p:spPr/>
            <p:txBody>
              <a:bodyPr/>
              <a:lstStyle/>
              <a:p>
                <a:r>
                  <a:rPr lang="nl-BE" dirty="0"/>
                  <a:t>Het is nu 10 uur ‘s avonds. Hoe laat zal het exact 5 uur na dit tijdstip zijn?</a:t>
                </a:r>
              </a:p>
              <a:p>
                <a:endParaRPr lang="nl-BE" dirty="0"/>
              </a:p>
              <a:p>
                <a:r>
                  <a:rPr lang="nl-BE" dirty="0"/>
                  <a:t>Antwoord: 3 uur</a:t>
                </a:r>
              </a:p>
              <a:p>
                <a:r>
                  <a:rPr lang="nl-BE" dirty="0"/>
                  <a:t>Waarom? </a:t>
                </a:r>
                <a:br>
                  <a:rPr lang="nl-BE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10+5=15</m:t>
                    </m:r>
                  </m:oMath>
                </a14:m>
                <a:br>
                  <a:rPr lang="nl-BE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15−12=3</m:t>
                    </m:r>
                  </m:oMath>
                </a14:m>
                <a:endParaRPr lang="nl-BE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nl-BE" dirty="0" err="1"/>
                  <a:t>Modulorekenen</a:t>
                </a:r>
                <a:r>
                  <a:rPr lang="nl-BE" dirty="0"/>
                  <a:t>:</a:t>
                </a:r>
                <a:r>
                  <a:rPr lang="nl-BE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10+5=3  </m:t>
                    </m:r>
                  </m:oMath>
                </a14:m>
                <a:r>
                  <a:rPr lang="nl-BE" b="0" dirty="0"/>
                  <a:t>mod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nl-BE" dirty="0"/>
              </a:p>
              <a:p>
                <a:r>
                  <a:rPr lang="nl-BE" dirty="0"/>
                  <a:t>Wat gebeurt er als we 12 uur bij een tijdstip bijtellen?</a:t>
                </a:r>
              </a:p>
              <a:p>
                <a:endParaRPr lang="nl-BE" b="0" dirty="0"/>
              </a:p>
              <a:p>
                <a:endParaRPr lang="nl-BE" dirty="0"/>
              </a:p>
              <a:p>
                <a:endParaRPr lang="nl-BE" b="0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5" name="Tijdelijke aanduiding voor inhoud 4">
                <a:extLst>
                  <a:ext uri="{FF2B5EF4-FFF2-40B4-BE49-F238E27FC236}">
                    <a16:creationId xmlns:a16="http://schemas.microsoft.com/office/drawing/2014/main" id="{A7398EA6-5482-498A-AB0A-A080F3B026E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blipFill>
                <a:blip r:embed="rId3"/>
                <a:stretch>
                  <a:fillRect l="-1806" t="-956" r="-1580" b="-150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el 5">
            <a:extLst>
              <a:ext uri="{FF2B5EF4-FFF2-40B4-BE49-F238E27FC236}">
                <a16:creationId xmlns:a16="http://schemas.microsoft.com/office/drawing/2014/main" id="{6E9604C8-B5AA-4EC1-A5F6-DBCD2A2F1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Instap: </a:t>
            </a:r>
            <a:r>
              <a:rPr lang="nl-BE" dirty="0" err="1"/>
              <a:t>klokrekenen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1077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015EA9A3-7398-43D7-BC4C-5ABA7B0A38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9702" y="1892871"/>
            <a:ext cx="3550165" cy="3072258"/>
          </a:xfrm>
        </p:spPr>
      </p:pic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23E88D4-96BE-4A1C-A935-E1812B95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F13E4A5-5A5B-4F95-82A1-5DF713806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20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EE4F8731-97D3-42E6-848F-B199EDDAF951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Cayleytabellen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 en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: groepen?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EE4F8731-97D3-42E6-848F-B199EDDAF9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Afbeelding 8">
            <a:extLst>
              <a:ext uri="{FF2B5EF4-FFF2-40B4-BE49-F238E27FC236}">
                <a16:creationId xmlns:a16="http://schemas.microsoft.com/office/drawing/2014/main" id="{8430E0EC-CD6B-46B2-A217-2E1A78ACE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5899" y="1415444"/>
            <a:ext cx="4630101" cy="4027111"/>
          </a:xfrm>
          <a:prstGeom prst="rect">
            <a:avLst/>
          </a:prstGeom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6F3D7596-660D-4B7E-8EDC-46320494CBE8}"/>
              </a:ext>
            </a:extLst>
          </p:cNvPr>
          <p:cNvSpPr/>
          <p:nvPr/>
        </p:nvSpPr>
        <p:spPr>
          <a:xfrm>
            <a:off x="3780949" y="2956264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C0188257-0A88-452B-B73D-7CB10FCC6F83}"/>
              </a:ext>
            </a:extLst>
          </p:cNvPr>
          <p:cNvSpPr/>
          <p:nvPr/>
        </p:nvSpPr>
        <p:spPr>
          <a:xfrm>
            <a:off x="4357354" y="2956264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E146F757-BB39-4324-B602-163B9EA24174}"/>
              </a:ext>
            </a:extLst>
          </p:cNvPr>
          <p:cNvSpPr/>
          <p:nvPr/>
        </p:nvSpPr>
        <p:spPr>
          <a:xfrm>
            <a:off x="2720140" y="2010792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8FC307AF-9CDE-4FDE-AADD-39408FF825DD}"/>
              </a:ext>
            </a:extLst>
          </p:cNvPr>
          <p:cNvSpPr/>
          <p:nvPr/>
        </p:nvSpPr>
        <p:spPr>
          <a:xfrm>
            <a:off x="3252120" y="3889899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E49782A8-36E1-40B1-9C13-74332C7EDA29}"/>
              </a:ext>
            </a:extLst>
          </p:cNvPr>
          <p:cNvSpPr/>
          <p:nvPr/>
        </p:nvSpPr>
        <p:spPr>
          <a:xfrm>
            <a:off x="4883260" y="4362635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15A9200D-44C6-4E1E-90CD-577C3EDA31F6}"/>
              </a:ext>
            </a:extLst>
          </p:cNvPr>
          <p:cNvSpPr/>
          <p:nvPr/>
        </p:nvSpPr>
        <p:spPr>
          <a:xfrm>
            <a:off x="5412120" y="2956264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883A2C16-147E-4B02-8E33-97EBFD2F9612}"/>
              </a:ext>
            </a:extLst>
          </p:cNvPr>
          <p:cNvSpPr/>
          <p:nvPr/>
        </p:nvSpPr>
        <p:spPr>
          <a:xfrm>
            <a:off x="5412120" y="4835371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173B77A2-14C6-4B9B-9AAB-1E77DED21B5F}"/>
              </a:ext>
            </a:extLst>
          </p:cNvPr>
          <p:cNvSpPr/>
          <p:nvPr/>
        </p:nvSpPr>
        <p:spPr>
          <a:xfrm>
            <a:off x="3252120" y="2483528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0FF9FBFC-6180-40FB-A223-A33991C642B2}"/>
              </a:ext>
            </a:extLst>
          </p:cNvPr>
          <p:cNvSpPr/>
          <p:nvPr/>
        </p:nvSpPr>
        <p:spPr>
          <a:xfrm>
            <a:off x="8938305" y="3801122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27FF420C-0109-44F3-930D-C2352154A798}"/>
              </a:ext>
            </a:extLst>
          </p:cNvPr>
          <p:cNvSpPr/>
          <p:nvPr/>
        </p:nvSpPr>
        <p:spPr>
          <a:xfrm>
            <a:off x="9578187" y="4391486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E2080968-2610-4470-9350-23EAEBEEDE6A}"/>
              </a:ext>
            </a:extLst>
          </p:cNvPr>
          <p:cNvSpPr/>
          <p:nvPr/>
        </p:nvSpPr>
        <p:spPr>
          <a:xfrm>
            <a:off x="8236297" y="4391486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14445888-42D1-47F8-82A0-1C7F8751C69F}"/>
              </a:ext>
            </a:extLst>
          </p:cNvPr>
          <p:cNvSpPr/>
          <p:nvPr/>
        </p:nvSpPr>
        <p:spPr>
          <a:xfrm>
            <a:off x="8938305" y="3212606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6F9B7C1B-DCB6-46BE-8C41-A713AB9F5089}"/>
              </a:ext>
            </a:extLst>
          </p:cNvPr>
          <p:cNvSpPr/>
          <p:nvPr/>
        </p:nvSpPr>
        <p:spPr>
          <a:xfrm>
            <a:off x="8236297" y="2635928"/>
            <a:ext cx="462577" cy="47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8197497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9B0BBBD-3D08-40D2-AD7E-48645F8364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nl-BE" dirty="0"/>
                  <a:t>Probleem?</a:t>
                </a:r>
              </a:p>
              <a:p>
                <a:r>
                  <a:rPr lang="nl-BE" dirty="0"/>
                  <a:t>0 als opslorpend element bij de vermenigvuldiging. </a:t>
                </a:r>
              </a:p>
              <a:p>
                <a:r>
                  <a:rPr lang="nl-BE" dirty="0"/>
                  <a:t>Werp de 0 weg en ga verder met de rest, dan wel voldaan aan de definitie van een groep? </a:t>
                </a:r>
                <a:r>
                  <a:rPr lang="nl-BE" dirty="0" err="1"/>
                  <a:t>Inwendigheid</a:t>
                </a:r>
                <a:r>
                  <a:rPr lang="nl-BE" dirty="0"/>
                  <a:t> van de bewerking? Associatief? Neutraal element? </a:t>
                </a:r>
                <a:r>
                  <a:rPr lang="nl-BE" dirty="0" err="1"/>
                  <a:t>Inversen</a:t>
                </a:r>
                <a:r>
                  <a:rPr lang="nl-BE" dirty="0"/>
                  <a:t>? </a:t>
                </a:r>
              </a:p>
              <a:p>
                <a:endParaRPr lang="nl-BE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 voldoet aan de definitie van een groep!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niet: er staat nog een 0 in het midden van de Cayleytabel: 2</a:t>
                </a:r>
                <a14:m>
                  <m:oMath xmlns:m="http://schemas.openxmlformats.org/officeDocument/2006/math"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2=0mod4</a:t>
                </a:r>
              </a:p>
              <a:p>
                <a:endParaRPr lang="nl-BE" dirty="0"/>
              </a:p>
              <a:p>
                <a:r>
                  <a:rPr lang="nl-BE" dirty="0"/>
                  <a:t>Probleem bij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als a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b=n: 0 in tabel. Wanneer komt dit niet voor? </a:t>
                </a:r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9B0BBBD-3D08-40D2-AD7E-48645F8364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1776" r="-938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7EE894C-7A65-4B3C-9C46-10A841B6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A314534-2093-443A-A65B-CD44843ED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21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60C80CD9-740A-455F-B944-EE777021CD4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Cayleytabellen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 en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: groepen?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60C80CD9-740A-455F-B944-EE777021CD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4948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31BD7D4E-C60D-4EE0-A23B-6675DFAFFAC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nl-BE" dirty="0"/>
                  <a:t>Er bestaan groepen met maar een eindig aantal elementen!</a:t>
                </a:r>
              </a:p>
              <a:p>
                <a:endParaRPr lang="nl-BE" dirty="0"/>
              </a:p>
              <a:p>
                <a:r>
                  <a:rPr lang="nl-BE" dirty="0"/>
                  <a:t>Definitie van een groep werkt voor alle verzamelingen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met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met de optelling modulo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l-BE" dirty="0">
                  <a:ea typeface="Cambria Math" panose="02040503050406030204" pitchFamily="18" charset="0"/>
                </a:endParaRPr>
              </a:p>
              <a:p>
                <a:r>
                  <a:rPr lang="nl-BE" dirty="0"/>
                  <a:t>Definitie van een groep werkt NIET voor alle verzamelingen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met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met de vermenigvuldiging modulo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r>
                  <a:rPr lang="nl-BE" dirty="0"/>
                  <a:t>Definitie van een groep werkt voor alle verzamelingen van de vorm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met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i="1">
                        <a:latin typeface="Cambria Math" panose="02040503050406030204" pitchFamily="18" charset="0"/>
                      </a:rPr>
                      <m:t>p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een priemgetal met de </a:t>
                </a:r>
                <a:r>
                  <a:rPr lang="nl-BE" dirty="0">
                    <a:ea typeface="Cambria Math" panose="02040503050406030204" pitchFamily="18" charset="0"/>
                  </a:rPr>
                  <a:t>vermenigvuldiging</a:t>
                </a:r>
                <a:r>
                  <a:rPr lang="nl-BE" b="0" dirty="0">
                    <a:ea typeface="Cambria Math" panose="02040503050406030204" pitchFamily="18" charset="0"/>
                  </a:rPr>
                  <a:t> modulo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</a:t>
                </a:r>
              </a:p>
              <a:p>
                <a:r>
                  <a:rPr lang="nl-BE" b="0" dirty="0">
                    <a:ea typeface="Cambria Math" panose="02040503050406030204" pitchFamily="18" charset="0"/>
                  </a:rPr>
                  <a:t>Of algemener: vertrek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 met de vermenigvuldiging modulo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en werp daarna de 0 en alle elementen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nl-BE" dirty="0"/>
                  <a:t> met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𝑔𝑔𝑑</m:t>
                    </m:r>
                    <m:r>
                      <a:rPr lang="nl-BE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i="1" dirty="0" err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nl-BE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dirty="0" err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i="1" dirty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nl-BE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nl-BE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nl-BE" b="0" dirty="0">
                    <a:ea typeface="Cambria Math" panose="02040503050406030204" pitchFamily="18" charset="0"/>
                  </a:rPr>
                  <a:t> weg.</a:t>
                </a:r>
              </a:p>
              <a:p>
                <a:r>
                  <a:rPr lang="nl-BE" b="0" dirty="0">
                    <a:ea typeface="Cambria Math" panose="02040503050406030204" pitchFamily="18" charset="0"/>
                  </a:rPr>
                  <a:t>Toepassing: versleutelingsalgoritmen.</a:t>
                </a:r>
              </a:p>
              <a:p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endParaRPr lang="nl-BE" b="0" dirty="0">
                  <a:ea typeface="Cambria Math" panose="02040503050406030204" pitchFamily="18" charset="0"/>
                </a:endParaRPr>
              </a:p>
              <a:p>
                <a:endParaRPr lang="nl-BE" dirty="0">
                  <a:ea typeface="Cambria Math" panose="02040503050406030204" pitchFamily="18" charset="0"/>
                </a:endParaRPr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31BD7D4E-C60D-4EE0-A23B-6675DFAFFAC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7" t="-2322" r="-1269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3236AA0-6529-4BC2-BDD2-CF5220BD1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7DED97A-DAF4-4E16-AA6A-299CD357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22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62D27BC-770F-479C-8FF1-57720AF11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Conclusies</a:t>
            </a:r>
          </a:p>
        </p:txBody>
      </p:sp>
    </p:spTree>
    <p:extLst>
      <p:ext uri="{BB962C8B-B14F-4D97-AF65-F5344CB8AC3E}">
        <p14:creationId xmlns:p14="http://schemas.microsoft.com/office/powerpoint/2010/main" val="164788473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inhoud 6" descr="Afbeelding met tekst, tafel&#10;&#10;Automatisch gegenereerde beschrijving">
            <a:extLst>
              <a:ext uri="{FF2B5EF4-FFF2-40B4-BE49-F238E27FC236}">
                <a16:creationId xmlns:a16="http://schemas.microsoft.com/office/drawing/2014/main" id="{4D76013D-A847-4EC6-81EB-2E01327E6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971" y="1359036"/>
            <a:ext cx="9816058" cy="2538420"/>
          </a:xfrm>
        </p:spPr>
      </p:pic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7A94A51-477C-4A62-BADE-8ABBE81DA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AE7F8F3-FB23-48A0-9023-3F1BD4FF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3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A0A1533-9EA3-4D8E-B277-13143519E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Van een VWO-vraagstuk naar </a:t>
            </a:r>
            <a:r>
              <a:rPr lang="nl-BE" dirty="0" err="1"/>
              <a:t>modulorekenen</a:t>
            </a:r>
            <a:endParaRPr lang="nl-BE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ADD6384-A0E5-45BF-8251-DE85CFDFBAE9}"/>
              </a:ext>
            </a:extLst>
          </p:cNvPr>
          <p:cNvSpPr txBox="1"/>
          <p:nvPr/>
        </p:nvSpPr>
        <p:spPr>
          <a:xfrm>
            <a:off x="1187971" y="4018849"/>
            <a:ext cx="9816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sz="2400" dirty="0"/>
              <a:t>Op welke dag schenkt hij zijn 800</a:t>
            </a:r>
            <a:r>
              <a:rPr lang="nl-BE" sz="2400" baseline="30000" dirty="0"/>
              <a:t>ste</a:t>
            </a:r>
            <a:r>
              <a:rPr lang="nl-BE" sz="2400" dirty="0"/>
              <a:t> euro?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sz="2400" dirty="0"/>
              <a:t>Op welke dag schenkt hij zijn 7000</a:t>
            </a:r>
            <a:r>
              <a:rPr lang="nl-BE" sz="2400" baseline="30000" dirty="0"/>
              <a:t>ste</a:t>
            </a:r>
            <a:r>
              <a:rPr lang="nl-BE" sz="2400" dirty="0"/>
              <a:t> euro?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sz="2400" dirty="0"/>
              <a:t>Moet je veel rekenwerk verrichten om deze laatste vraag op te lossen? Waarom wel/niet?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sz="2400" dirty="0"/>
              <a:t>Welk getal is hier het ‘neutraal element’ bij de optelling? </a:t>
            </a:r>
            <a:r>
              <a:rPr lang="nl-BE" sz="2400" dirty="0" err="1"/>
              <a:t>Klokrekenen</a:t>
            </a:r>
            <a:r>
              <a:rPr lang="nl-BE" sz="2400" dirty="0"/>
              <a:t>: n=12</a:t>
            </a:r>
          </a:p>
        </p:txBody>
      </p:sp>
    </p:spTree>
    <p:extLst>
      <p:ext uri="{BB962C8B-B14F-4D97-AF65-F5344CB8AC3E}">
        <p14:creationId xmlns:p14="http://schemas.microsoft.com/office/powerpoint/2010/main" val="400842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FBA292BE-ECB9-4075-93AE-E857ECB1E2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400" dirty="0"/>
              <a:t>Welk getal is hier het ‘neutraal element’ bij deze optelling? </a:t>
            </a:r>
          </a:p>
          <a:p>
            <a:pPr marL="0" indent="0">
              <a:buNone/>
            </a:pPr>
            <a:r>
              <a:rPr lang="nl-BE" dirty="0"/>
              <a:t>	Antwoord: n=7 en 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Welk getal was het neutraal element bij eerder geziene groepen met de optelling als bewerking?</a:t>
            </a:r>
          </a:p>
          <a:p>
            <a:pPr marL="0" indent="0">
              <a:buNone/>
            </a:pPr>
            <a:r>
              <a:rPr lang="nl-BE" dirty="0"/>
              <a:t>	Antwoord: Het getal 0</a:t>
            </a:r>
          </a:p>
          <a:p>
            <a:r>
              <a:rPr lang="nl-BE" dirty="0"/>
              <a:t>Oplossing: Bekijk enkel de getallen van 0 tot 6 en reken modulo 7: bekijk 7 opnieuw als 0.</a:t>
            </a:r>
          </a:p>
          <a:p>
            <a:r>
              <a:rPr lang="nl-BE" dirty="0"/>
              <a:t>Link </a:t>
            </a:r>
            <a:r>
              <a:rPr lang="nl-BE" dirty="0" err="1"/>
              <a:t>klokrekenen</a:t>
            </a:r>
            <a:r>
              <a:rPr lang="nl-BE" dirty="0"/>
              <a:t>: je werkt met de getallen van 0 tot 11 en bekijkt 12 opnieuw als 0.</a:t>
            </a:r>
          </a:p>
          <a:p>
            <a:endParaRPr lang="nl-BE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DB98FD4-ACCD-407F-B918-ECD44A0F4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2A2ACA0-6A00-4ED2-9BC7-0A9B6ADE7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4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F4C332E-C1B2-431C-8137-D267E78C3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Van een VWO-vraagstuk naar </a:t>
            </a:r>
            <a:r>
              <a:rPr lang="nl-BE" dirty="0" err="1"/>
              <a:t>modulorekenen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22860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7F08FEA-FFC8-4E56-8C40-A33BA9FB9B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nl-BE" dirty="0"/>
                  <a:t>Ken aan elke dag een volgnummer toe van 0 tot 6:</a:t>
                </a:r>
              </a:p>
              <a:p>
                <a:pPr marL="0" indent="0">
                  <a:buNone/>
                </a:pPr>
                <a:r>
                  <a:rPr lang="nl-BE" dirty="0"/>
                  <a:t>	maandag= 0, dinsdag= 1, … zaterdag=5, zondag=6.</a:t>
                </a:r>
              </a:p>
              <a:p>
                <a:r>
                  <a:rPr lang="nl-BE" dirty="0"/>
                  <a:t>Het is nu dinsdag, welke dag is het binnen 3 dagen?</a:t>
                </a:r>
              </a:p>
              <a:p>
                <a:pPr marL="0" indent="0">
                  <a:buNone/>
                </a:pPr>
                <a:r>
                  <a:rPr lang="nl-BE" dirty="0"/>
                  <a:t>	Antwoord: dinsdag (1) + 3 = vrijdag (4)</a:t>
                </a:r>
              </a:p>
              <a:p>
                <a:endParaRPr lang="nl-BE" dirty="0"/>
              </a:p>
              <a:p>
                <a:r>
                  <a:rPr lang="nl-BE" dirty="0"/>
                  <a:t>Het is nu zaterdag, welke dag is het binnen 4 dagen?</a:t>
                </a:r>
              </a:p>
              <a:p>
                <a:pPr marL="0" indent="0">
                  <a:buNone/>
                </a:pPr>
                <a:r>
                  <a:rPr lang="nl-BE" dirty="0"/>
                  <a:t>	Antwoord: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5+4=9</m:t>
                    </m:r>
                  </m:oMath>
                </a14:m>
                <a:endParaRPr lang="nl-BE" b="0" dirty="0"/>
              </a:p>
              <a:p>
                <a:pPr marL="0" indent="0">
                  <a:buNone/>
                </a:pPr>
                <a:r>
                  <a:rPr lang="nl-BE" dirty="0"/>
                  <a:t>		     </a:t>
                </a:r>
                <a14:m>
                  <m:oMath xmlns:m="http://schemas.openxmlformats.org/officeDocument/2006/math">
                    <m:r>
                      <a:rPr lang="nl-BE" i="1" dirty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−7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nl-BE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BE" dirty="0"/>
                  <a:t> woensdag</a:t>
                </a:r>
              </a:p>
              <a:p>
                <a:endParaRPr lang="nl-BE" dirty="0"/>
              </a:p>
              <a:p>
                <a:r>
                  <a:rPr lang="nl-BE" dirty="0"/>
                  <a:t>Algemeen: rekenen modulo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nl-BE" dirty="0"/>
                  <a:t>: werk met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0,1, …, 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nl-BE" dirty="0"/>
                  <a:t>, tel op en trek eventueel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nl-BE" dirty="0"/>
                  <a:t> af van je antwoord om binnen deze verzameling te blijven.</a:t>
                </a:r>
              </a:p>
              <a:p>
                <a:pPr marL="457200" lvl="1" indent="0">
                  <a:buNone/>
                </a:pPr>
                <a:r>
                  <a:rPr lang="nl-BE" dirty="0"/>
                  <a:t>	</a:t>
                </a:r>
              </a:p>
              <a:p>
                <a:pPr marL="457200" lvl="1" indent="0">
                  <a:buNone/>
                </a:pPr>
                <a:endParaRPr lang="nl-BE" dirty="0"/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7F08FEA-FFC8-4E56-8C40-A33BA9FB9B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97" t="-2049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604A4FA-B5E9-4874-84A1-BA4B3E9B5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745CBD5-D676-47F3-A632-E15BDDB98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5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93678C9-5E3A-4086-9676-183BD0902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Van een VWO-vraagstuk naar </a:t>
            </a:r>
            <a:r>
              <a:rPr lang="nl-BE" dirty="0" err="1"/>
              <a:t>modulorekenen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29100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51D9493F-6122-45D3-9C6A-2499D88A4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0675F79B-1207-4473-A29F-BBCD4D1D9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6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4A42E74-13C3-4537-B6EB-E5F2DA126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7F59933-7BF0-4EBA-873B-4367564C33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814610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C5C1873-7A77-4384-A079-7A216F37F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00" y="1656000"/>
            <a:ext cx="6712567" cy="4464000"/>
          </a:xfrm>
        </p:spPr>
        <p:txBody>
          <a:bodyPr/>
          <a:lstStyle/>
          <a:p>
            <a:r>
              <a:rPr lang="nl-BE" dirty="0"/>
              <a:t>Hoe kunnen we alle mogelijke combinaties van optellingen schematisch weergeven? Oplossing: Cayleytabel.</a:t>
            </a:r>
          </a:p>
          <a:p>
            <a:endParaRPr lang="nl-BE" dirty="0"/>
          </a:p>
          <a:p>
            <a:r>
              <a:rPr lang="nl-BE" dirty="0"/>
              <a:t>Merk op: in elk vakje staat het element aan het linkse uiteinde van de rij van het vakje vermenigvuldigd met / opgeteld met het element aan het bovenste uiteinde van de kolom van het desbetreffende vakje.</a:t>
            </a:r>
          </a:p>
          <a:p>
            <a:endParaRPr lang="nl-BE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29A371C-2239-472F-BBA1-F284643D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6B90692-F20C-46D4-B753-61C802B2D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429" y="1768739"/>
            <a:ext cx="4973384" cy="3610813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CAE3DC0-1337-4133-8D38-829A553A3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7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288384A-5C60-4747-9CB5-3CE8FEF7A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</a:t>
            </a:r>
          </a:p>
        </p:txBody>
      </p:sp>
    </p:spTree>
    <p:extLst>
      <p:ext uri="{BB962C8B-B14F-4D97-AF65-F5344CB8AC3E}">
        <p14:creationId xmlns:p14="http://schemas.microsoft.com/office/powerpoint/2010/main" val="75974617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08E0E764-DAF0-4EE6-A164-97633981B7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Wat moet er op welke plaats in de</a:t>
                </a:r>
                <a:br>
                  <a:rPr lang="nl-BE" dirty="0"/>
                </a:br>
                <a:r>
                  <a:rPr lang="nl-BE" dirty="0"/>
                  <a:t>tabel komen?</a:t>
                </a:r>
              </a:p>
              <a:p>
                <a:endParaRPr lang="nl-BE" dirty="0"/>
              </a:p>
              <a:p>
                <a:r>
                  <a:rPr lang="nl-BE" dirty="0"/>
                  <a:t>Schrijf deze tabel over en vul</a:t>
                </a:r>
                <a:br>
                  <a:rPr lang="nl-BE" dirty="0"/>
                </a:br>
                <a:r>
                  <a:rPr lang="nl-BE" dirty="0"/>
                  <a:t>de tabel in.</a:t>
                </a:r>
              </a:p>
              <a:p>
                <a:endParaRPr lang="nl-BE" dirty="0"/>
              </a:p>
              <a:p>
                <a:r>
                  <a:rPr lang="nl-BE" dirty="0"/>
                  <a:t>Notatie: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08E0E764-DAF0-4EE6-A164-97633981B7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88C6041-9300-45CC-A6C2-8D51969EA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E7EAABC-DE28-4FA0-A9C4-C66C3F83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8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D14DA2F-C03A-43B8-BA68-10F8489B4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 van de optelling modulo 7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8FC75481-D406-4C67-A5C4-810316A3F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258" y="1566000"/>
            <a:ext cx="4993200" cy="4266490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5A7806F9-CE79-4704-85F5-18116DCCA5F7}"/>
              </a:ext>
            </a:extLst>
          </p:cNvPr>
          <p:cNvSpPr/>
          <p:nvPr/>
        </p:nvSpPr>
        <p:spPr>
          <a:xfrm>
            <a:off x="7041823" y="2215299"/>
            <a:ext cx="4081806" cy="3497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5062468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A792D4C-146F-4FBB-A4BB-C3C24AF2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EA90C9B-412A-42A9-9031-D9F38860A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9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5165A1E3-516D-47D4-BBFE-B1D395A85ACA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Cayleytabel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5165A1E3-516D-47D4-BBFE-B1D395A85A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7EC44222-C19B-499A-981C-EDABDC3480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83588" y="1359036"/>
            <a:ext cx="5424823" cy="463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830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KU Leuven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U Leuven Sedes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KU Leuven</Template>
  <TotalTime>0</TotalTime>
  <Words>1145</Words>
  <Application>Microsoft Office PowerPoint</Application>
  <PresentationFormat>Breedbeeld</PresentationFormat>
  <Paragraphs>177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 Math</vt:lpstr>
      <vt:lpstr>KU Leuven</vt:lpstr>
      <vt:lpstr>KU Leuven Sedes</vt:lpstr>
      <vt:lpstr>Modulorekenen en groepen van de vorm Z_n,+ en Z_p\{0},∙ </vt:lpstr>
      <vt:lpstr>Instap: klokrekenen</vt:lpstr>
      <vt:lpstr>Van een VWO-vraagstuk naar modulorekenen</vt:lpstr>
      <vt:lpstr>Van een VWO-vraagstuk naar modulorekenen</vt:lpstr>
      <vt:lpstr>Van een VWO-vraagstuk naar modulorekenen</vt:lpstr>
      <vt:lpstr>Cayleytabellen</vt:lpstr>
      <vt:lpstr>Cayleytabellen</vt:lpstr>
      <vt:lpstr>Cayleytabel van de optelling modulo 7</vt:lpstr>
      <vt:lpstr>Cayleytabel van Z_7,+ </vt:lpstr>
      <vt:lpstr>Cayleytabel van Z_4,+ ?</vt:lpstr>
      <vt:lpstr>Cayleytabel van Z_4,+</vt:lpstr>
      <vt:lpstr>Van Cayleytabellen naar groepen?</vt:lpstr>
      <vt:lpstr>Groepen van de vorm Z_n,+? </vt:lpstr>
      <vt:lpstr>Definitie van een groep</vt:lpstr>
      <vt:lpstr>Definitie van een groep</vt:lpstr>
      <vt:lpstr>Heeft elk element een invers element?</vt:lpstr>
      <vt:lpstr>Heeft elk element een invers element?</vt:lpstr>
      <vt:lpstr>Groepen van de vorm Z_n,+ </vt:lpstr>
      <vt:lpstr>Eindige multiplicatieve groepen?</vt:lpstr>
      <vt:lpstr>Cayleytabellen van Z_7,∙  en  Z_4,∙ : groepen? </vt:lpstr>
      <vt:lpstr>Cayleytabellen van Z_7,∙  en  Z_4,∙ : groepen? </vt:lpstr>
      <vt:lpstr>Conclusies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2017-09-13T11:47:32Z</dcterms:created>
  <dcterms:modified xsi:type="dcterms:W3CDTF">2022-03-03T17:46:36Z</dcterms:modified>
</cp:coreProperties>
</file>